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96" r:id="rId3"/>
    <p:sldId id="303" r:id="rId4"/>
    <p:sldId id="272" r:id="rId5"/>
    <p:sldId id="273" r:id="rId6"/>
    <p:sldId id="301" r:id="rId7"/>
    <p:sldId id="276" r:id="rId8"/>
    <p:sldId id="277" r:id="rId9"/>
    <p:sldId id="274" r:id="rId10"/>
    <p:sldId id="275" r:id="rId11"/>
    <p:sldId id="278" r:id="rId12"/>
    <p:sldId id="271" r:id="rId13"/>
    <p:sldId id="300" r:id="rId14"/>
    <p:sldId id="302" r:id="rId15"/>
    <p:sldId id="25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2015.06.18.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005D3-2C10-4DEE-B933-9046B9A3F61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2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005D3-2C10-4DEE-B933-9046B9A3F61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886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E2A9-59EC-4EC0-921A-AF7FA4042E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3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2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128792" cy="3888432"/>
          </a:xfrm>
        </p:spPr>
        <p:txBody>
          <a:bodyPr/>
          <a:lstStyle/>
          <a:p>
            <a:r>
              <a:rPr lang="hu-HU" sz="2400" dirty="0"/>
              <a:t>„</a:t>
            </a:r>
            <a:r>
              <a:rPr lang="hu-HU" sz="2000" dirty="0"/>
              <a:t>Vízárpolitika  a  költségmegtérülés érvényesítésére és egyéb gazdasági ösztönzők a Víz Keretirányelv céljainak elérése érdekében, </a:t>
            </a:r>
            <a:br>
              <a:rPr lang="hu-HU" sz="2000" dirty="0"/>
            </a:br>
            <a:r>
              <a:rPr lang="hu-HU" sz="2000" dirty="0"/>
              <a:t>Gazdaság-szabályozási Koncepció”  </a:t>
            </a:r>
            <a:br>
              <a:rPr lang="hu-HU" sz="2000" dirty="0"/>
            </a:br>
            <a:r>
              <a:rPr lang="hu-HU" sz="2000" dirty="0"/>
              <a:t>ORSZÁGOS Fórum</a:t>
            </a:r>
            <a:br>
              <a:rPr lang="hu-HU" sz="2000" dirty="0"/>
            </a:br>
            <a:r>
              <a:rPr lang="hu-HU" sz="2000" b="0" dirty="0"/>
              <a:t/>
            </a:r>
            <a:br>
              <a:rPr lang="hu-HU" sz="2000" b="0" dirty="0"/>
            </a:br>
            <a:r>
              <a:rPr lang="hu-HU" sz="2000" b="0" dirty="0"/>
              <a:t> </a:t>
            </a:r>
            <a:r>
              <a:rPr lang="hu-HU" sz="2000" dirty="0"/>
              <a:t>„Területi vízgazdálkodás, mezőgazdasági </a:t>
            </a:r>
            <a:r>
              <a:rPr lang="hu-HU" sz="2000" dirty="0" smtClean="0"/>
              <a:t>vízszolgáltatás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Gazdaság-szabályozási  javaslatok </a:t>
            </a:r>
            <a:br>
              <a:rPr lang="hu-HU" sz="2000" dirty="0" smtClean="0"/>
            </a:br>
            <a:r>
              <a:rPr lang="hu-HU" sz="2000" dirty="0" smtClean="0"/>
              <a:t>Ungvári </a:t>
            </a:r>
            <a:r>
              <a:rPr lang="hu-HU" sz="2000" dirty="0" smtClean="0"/>
              <a:t>Gábor – REKK</a:t>
            </a:r>
            <a:br>
              <a:rPr lang="hu-HU" sz="2000" dirty="0" smtClean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2015. június 18</a:t>
            </a:r>
            <a:r>
              <a:rPr lang="hu-HU" sz="2800" dirty="0" smtClean="0"/>
              <a:t>.</a:t>
            </a:r>
            <a:endParaRPr lang="hu-H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2542" y="-25828"/>
            <a:ext cx="6296025" cy="994172"/>
          </a:xfrm>
        </p:spPr>
        <p:txBody>
          <a:bodyPr>
            <a:normAutofit/>
          </a:bodyPr>
          <a:lstStyle/>
          <a:p>
            <a:r>
              <a:rPr lang="hu-HU" sz="2000" dirty="0"/>
              <a:t>Vízelvezetés és vízmegőrzés érdekeltségének kiegyensúlyozása </a:t>
            </a:r>
            <a:r>
              <a:rPr lang="hu-HU" sz="2000" dirty="0" smtClean="0"/>
              <a:t>3.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2754" y="2464912"/>
            <a:ext cx="7886700" cy="3263504"/>
          </a:xfrm>
        </p:spPr>
        <p:txBody>
          <a:bodyPr>
            <a:normAutofit/>
          </a:bodyPr>
          <a:lstStyle/>
          <a:p>
            <a:r>
              <a:rPr lang="hu-HU" sz="2200" b="1" dirty="0" smtClean="0"/>
              <a:t>Belvíz </a:t>
            </a:r>
            <a:r>
              <a:rPr lang="hu-HU" sz="2200" b="1" dirty="0"/>
              <a:t>elvezetés - differenciált árképzés</a:t>
            </a:r>
            <a:r>
              <a:rPr lang="hu-HU" sz="2200" dirty="0"/>
              <a:t> az átlagköltség alapú </a:t>
            </a:r>
            <a:r>
              <a:rPr lang="hu-HU" sz="2200" dirty="0" smtClean="0"/>
              <a:t>helyett</a:t>
            </a:r>
          </a:p>
          <a:p>
            <a:pPr lvl="1"/>
            <a:r>
              <a:rPr lang="hu-HU" sz="1800" dirty="0" smtClean="0"/>
              <a:t>Minden területhasználó potenciális használója az állami tulajdonú vízelvezető rendszernek, de </a:t>
            </a:r>
          </a:p>
          <a:p>
            <a:pPr lvl="1"/>
            <a:r>
              <a:rPr lang="hu-HU" sz="1800" dirty="0" smtClean="0"/>
              <a:t>Ki kell alakítani a korlátozott </a:t>
            </a:r>
            <a:r>
              <a:rPr lang="hu-HU" sz="1800" dirty="0"/>
              <a:t>igénybevétel </a:t>
            </a:r>
            <a:r>
              <a:rPr lang="hu-HU" sz="1800" dirty="0" smtClean="0"/>
              <a:t>lehetőségét</a:t>
            </a:r>
            <a:endParaRPr lang="hu-HU" sz="1800" dirty="0"/>
          </a:p>
          <a:p>
            <a:pPr lvl="1"/>
            <a:r>
              <a:rPr lang="hu-HU" sz="1800" dirty="0" smtClean="0"/>
              <a:t>A lefolyási kapacitásokkal való gazdálkodást lehetővé tevő árazás</a:t>
            </a:r>
            <a:endParaRPr lang="hu-HU" sz="1800" dirty="0"/>
          </a:p>
          <a:p>
            <a:pPr lvl="1"/>
            <a:r>
              <a:rPr lang="hu-HU" sz="1800" dirty="0"/>
              <a:t>A területhasználó által kontrollálható vízbevezetés törvényi kötelezettségének beemelése az </a:t>
            </a:r>
            <a:r>
              <a:rPr lang="hu-HU" sz="1800" dirty="0" smtClean="0"/>
              <a:t>árképzésbe. </a:t>
            </a:r>
            <a:endParaRPr lang="hu-HU" sz="18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29184"/>
            <a:ext cx="1987658" cy="1423492"/>
          </a:xfrm>
          <a:prstGeom prst="rect">
            <a:avLst/>
          </a:prstGeo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10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766539"/>
            <a:ext cx="1660646" cy="12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5452" y="79004"/>
            <a:ext cx="5838527" cy="67411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Kereslet definiálása területi vízvédelmi szolgáltatásokért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708920"/>
            <a:ext cx="8191822" cy="34189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További egyedi javaslatok</a:t>
            </a:r>
          </a:p>
          <a:p>
            <a:r>
              <a:rPr lang="hu-HU" dirty="0" smtClean="0"/>
              <a:t>Szakmai lobby a CAP (EU szint) felé: A </a:t>
            </a:r>
            <a:r>
              <a:rPr lang="hu-HU" dirty="0"/>
              <a:t>gazdálkodók közös alkalmazkodásának lehetővé </a:t>
            </a:r>
            <a:r>
              <a:rPr lang="hu-HU" dirty="0" smtClean="0"/>
              <a:t>tétele</a:t>
            </a:r>
          </a:p>
          <a:p>
            <a:pPr lvl="1"/>
            <a:r>
              <a:rPr lang="hu-HU" dirty="0" smtClean="0"/>
              <a:t>Ökológiai fókuszterület kialakítása</a:t>
            </a:r>
          </a:p>
          <a:p>
            <a:pPr lvl="1"/>
            <a:r>
              <a:rPr lang="hu-HU" dirty="0" smtClean="0"/>
              <a:t>Lefolyás gátló, erózióvédő és ülepítő területek kialakítása során</a:t>
            </a:r>
          </a:p>
          <a:p>
            <a:r>
              <a:rPr lang="hu-HU" dirty="0" smtClean="0"/>
              <a:t>Pontszerű szennyezők (szennyvíztisztítók) további, nagy költségű koncentráció csökkentése helyett terhelés kiváltás pótlólagos diffúz csökkentés iránti kereslettel.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96429"/>
            <a:ext cx="2066925" cy="1525877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11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804" y="1027645"/>
            <a:ext cx="1660646" cy="12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30188" y="1657400"/>
            <a:ext cx="3008313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Bullet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Egymást erősítő intézkedések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1" y="1718843"/>
            <a:ext cx="9059111" cy="5095750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73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8075240" cy="4691063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Az alkalmazkodás költséggel jár, ezért érdekellentétek forrása, 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potenciálisan a közgazdasági szabályozó-eszközök járnak a legkisebb alkalmazkodás költséggel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</a:t>
            </a:r>
            <a:r>
              <a:rPr lang="hu-H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alkalmazkodás </a:t>
            </a: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új lehetőségeket </a:t>
            </a:r>
            <a:r>
              <a:rPr lang="hu-HU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megnyit az érintettek számára.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tervezési folyamat következő fázisában az 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egyeztetések célja, hogy </a:t>
            </a:r>
            <a:r>
              <a:rPr lang="hu-HU" sz="2400" b="1" dirty="0">
                <a:solidFill>
                  <a:srgbClr val="FFC000"/>
                </a:solidFill>
              </a:rPr>
              <a:t>a VGT </a:t>
            </a:r>
            <a:r>
              <a:rPr lang="hu-HU" sz="2400" b="1" dirty="0" smtClean="0">
                <a:solidFill>
                  <a:srgbClr val="FFC000"/>
                </a:solidFill>
              </a:rPr>
              <a:t>és az integrált vízgazdálkodás feltételei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miatt 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szükséges </a:t>
            </a: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alkalmazkodás 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minél kisebb költséggel, és minél nagyobb lehetőséghalmaz kialakításával járjon. </a:t>
            </a:r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szabályozó szervezet számára: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egy koherens, szektorokon átnyúló, vízvagyon alapú természeti erőforrás-gazdálkodást biztosító regulátori eszközrendszer áll a továbbiakban rendelkezésre.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Adekvát eszközrendszer a hazai vízgazdálkodási és vízkár-elhárítási kihívások megoldásának előmozdítására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közGazdasági</a:t>
            </a:r>
            <a:r>
              <a:rPr lang="hu-HU" dirty="0" smtClean="0"/>
              <a:t> szabályozó-eszközök alkalmazása nem öncélú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47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ütemezés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Ex-ante feltételek teljesítéséhez szükséges jogszabályok </a:t>
            </a:r>
          </a:p>
          <a:p>
            <a:pPr lvl="1"/>
            <a:r>
              <a:rPr lang="hu-HU" dirty="0" smtClean="0"/>
              <a:t>Mezőgazdasági vízszolgáltatás árazása</a:t>
            </a:r>
          </a:p>
          <a:p>
            <a:pPr lvl="1"/>
            <a:r>
              <a:rPr lang="hu-HU" dirty="0" smtClean="0"/>
              <a:t>VKJ díjszámítás kialakítása</a:t>
            </a:r>
          </a:p>
          <a:p>
            <a:r>
              <a:rPr lang="hu-HU" dirty="0" smtClean="0"/>
              <a:t>Kiegészítő intézkedések a szabályozási intézkedésekhez szükséges információs bázis működésbe lépésével összehangoltan</a:t>
            </a:r>
          </a:p>
          <a:p>
            <a:pPr lvl="1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34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71800" y="1412776"/>
            <a:ext cx="4419600" cy="1440160"/>
          </a:xfrm>
        </p:spPr>
        <p:txBody>
          <a:bodyPr/>
          <a:lstStyle/>
          <a:p>
            <a:r>
              <a:rPr lang="hu-HU" dirty="0" err="1" smtClean="0"/>
              <a:t>KÖSZÖNjük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A FIGYELMET!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70361"/>
            <a:ext cx="648072" cy="60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ov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6524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-27787"/>
            <a:ext cx="6296025" cy="994172"/>
          </a:xfrm>
        </p:spPr>
        <p:txBody>
          <a:bodyPr/>
          <a:lstStyle/>
          <a:p>
            <a:r>
              <a:rPr lang="hu-HU" dirty="0" smtClean="0"/>
              <a:t>A vízhiányos elosztási helyzetek nem vis-maior jelenségek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496106"/>
            <a:ext cx="8424936" cy="3263504"/>
          </a:xfrm>
        </p:spPr>
        <p:txBody>
          <a:bodyPr>
            <a:noAutofit/>
          </a:bodyPr>
          <a:lstStyle/>
          <a:p>
            <a:r>
              <a:rPr lang="hu-HU" sz="2000" dirty="0"/>
              <a:t>A rendelkezésre álló vízkészletet meghaladó használat esetén nem a Vízkészlet Járulék keretében fizetendő összeg lesz a vízhasználók döntéseit befolyásoló szabályozói eszköz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Az előbb érkezők kapnak kiszolgálást elv („</a:t>
            </a:r>
            <a:r>
              <a:rPr lang="hu-HU" sz="2000" dirty="0" err="1" smtClean="0"/>
              <a:t>first</a:t>
            </a:r>
            <a:r>
              <a:rPr lang="hu-HU" sz="2000" dirty="0" smtClean="0"/>
              <a:t> </a:t>
            </a:r>
            <a:r>
              <a:rPr lang="hu-HU" sz="2000" dirty="0" err="1" smtClean="0"/>
              <a:t>comes</a:t>
            </a:r>
            <a:r>
              <a:rPr lang="hu-HU" sz="2000" dirty="0" smtClean="0"/>
              <a:t>, </a:t>
            </a:r>
            <a:r>
              <a:rPr lang="hu-HU" sz="2000" dirty="0" err="1" smtClean="0"/>
              <a:t>first</a:t>
            </a:r>
            <a:r>
              <a:rPr lang="hu-HU" sz="2000" dirty="0" smtClean="0"/>
              <a:t> </a:t>
            </a:r>
            <a:r>
              <a:rPr lang="hu-HU" sz="2000" dirty="0" err="1" smtClean="0"/>
              <a:t>served</a:t>
            </a:r>
            <a:r>
              <a:rPr lang="hu-HU" sz="2000" dirty="0" smtClean="0"/>
              <a:t>) fellazítása </a:t>
            </a:r>
            <a:endParaRPr lang="hu-HU" sz="2000" dirty="0"/>
          </a:p>
          <a:p>
            <a:r>
              <a:rPr lang="hu-HU" sz="2000" b="1" dirty="0" smtClean="0"/>
              <a:t>Elsősorban felszín alatti esetek: Korlátos helyzetekben önálló elosztási mechanizmus</a:t>
            </a:r>
          </a:p>
          <a:p>
            <a:pPr lvl="1"/>
            <a:r>
              <a:rPr lang="hu-HU" sz="1800" dirty="0" smtClean="0"/>
              <a:t>Az elosztási mechanizmus nem terjed ki az alapvető közösségi szükségleteket fedező mennyiségekre.</a:t>
            </a:r>
          </a:p>
          <a:p>
            <a:pPr lvl="1"/>
            <a:r>
              <a:rPr lang="hu-HU" sz="1800" dirty="0" err="1" smtClean="0"/>
              <a:t>Túlhasználat</a:t>
            </a:r>
            <a:r>
              <a:rPr lang="hu-HU" sz="1800" dirty="0" smtClean="0"/>
              <a:t> mértékét meghaladó arányos lekötési jog csökkentés</a:t>
            </a:r>
          </a:p>
          <a:p>
            <a:pPr lvl="1"/>
            <a:r>
              <a:rPr lang="hu-HU" sz="1800" dirty="0" smtClean="0"/>
              <a:t>Lekötési jogosultságok </a:t>
            </a:r>
            <a:r>
              <a:rPr lang="hu-HU" sz="1800" dirty="0"/>
              <a:t>5%-nak </a:t>
            </a:r>
            <a:r>
              <a:rPr lang="hu-HU" sz="1800" dirty="0" err="1"/>
              <a:t>periódikus</a:t>
            </a:r>
            <a:r>
              <a:rPr lang="hu-HU" sz="1800" dirty="0"/>
              <a:t> aukcióra </a:t>
            </a:r>
            <a:r>
              <a:rPr lang="hu-HU" sz="1800" dirty="0" smtClean="0"/>
              <a:t>bocsátása</a:t>
            </a:r>
          </a:p>
          <a:p>
            <a:pPr lvl="1"/>
            <a:r>
              <a:rPr lang="hu-HU" sz="1800" dirty="0" smtClean="0"/>
              <a:t>Lekötési jogosultságok használók közötti forgalmazhatósága, bejelentés kötelezettség mellett</a:t>
            </a:r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07369"/>
            <a:ext cx="1924049" cy="1444481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16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766539"/>
            <a:ext cx="1660646" cy="12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előadás témái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Mezőgazdasági vízszolgáltatás – VKJ, árazás, készletgazdálkodás</a:t>
            </a:r>
          </a:p>
          <a:p>
            <a:r>
              <a:rPr lang="hu-HU" sz="2400" dirty="0" smtClean="0"/>
              <a:t>Diffúz terhelés</a:t>
            </a:r>
          </a:p>
          <a:p>
            <a:r>
              <a:rPr lang="hu-HU" sz="2400" dirty="0" smtClean="0"/>
              <a:t>Belvíz</a:t>
            </a:r>
          </a:p>
          <a:p>
            <a:pPr marL="0" indent="0">
              <a:buNone/>
            </a:pPr>
            <a:endParaRPr lang="hu-HU" sz="240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53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5180"/>
            <a:ext cx="5492163" cy="93610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területi vízgazdálkodás és a mezőgazdaság szempontjából releváns VKI elemek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Mezőgazdasági vízszolgáltatás</a:t>
            </a:r>
          </a:p>
          <a:p>
            <a:pPr lvl="1"/>
            <a:r>
              <a:rPr lang="hu-HU" dirty="0" smtClean="0"/>
              <a:t>Pénzügyi költségmegtérülés (infrastruktúra fenntartása, működési költségek fedezete)</a:t>
            </a:r>
          </a:p>
          <a:p>
            <a:r>
              <a:rPr lang="hu-HU" dirty="0" smtClean="0"/>
              <a:t>Felszíni vízkészlet elosztása</a:t>
            </a:r>
          </a:p>
          <a:p>
            <a:pPr lvl="1"/>
            <a:r>
              <a:rPr lang="hu-HU" dirty="0" smtClean="0"/>
              <a:t>Erőforrás költségek megtérülése</a:t>
            </a:r>
          </a:p>
          <a:p>
            <a:r>
              <a:rPr lang="hu-HU" dirty="0" smtClean="0"/>
              <a:t>Diffúz szennyezés</a:t>
            </a:r>
          </a:p>
          <a:p>
            <a:pPr lvl="1"/>
            <a:r>
              <a:rPr lang="hu-HU" dirty="0" smtClean="0"/>
              <a:t>Szennyező fizet elv érvényesítése</a:t>
            </a:r>
          </a:p>
          <a:p>
            <a:pPr lvl="1"/>
            <a:r>
              <a:rPr lang="hu-HU" dirty="0" smtClean="0"/>
              <a:t>Víztestek jó ökológiai állapotának elérését akadályozó terhelés</a:t>
            </a:r>
          </a:p>
          <a:p>
            <a:r>
              <a:rPr lang="hu-HU" dirty="0" smtClean="0"/>
              <a:t>Belvíz elvezetés</a:t>
            </a:r>
          </a:p>
          <a:p>
            <a:pPr lvl="1"/>
            <a:r>
              <a:rPr lang="hu-HU" dirty="0" smtClean="0"/>
              <a:t>Víztestekre jelentős terheléssel járó vízhasználat, ahol indokolt lehet ösztönző árazás alkalmazása, vagy bizonyítani kell, hogy alkalmazásra kerül az ösztönző árazással egyenértékű alkalmazkodást kiváltó intézkedés</a:t>
            </a:r>
          </a:p>
          <a:p>
            <a:r>
              <a:rPr lang="hu-HU" dirty="0" smtClean="0"/>
              <a:t>A vízfolyás arculata – </a:t>
            </a:r>
            <a:r>
              <a:rPr lang="hu-HU" dirty="0" err="1" smtClean="0"/>
              <a:t>hidromorfológiai</a:t>
            </a:r>
            <a:r>
              <a:rPr lang="hu-HU" dirty="0" smtClean="0"/>
              <a:t> problémák – jelentősen átalakított természetes víztestek esetén</a:t>
            </a:r>
          </a:p>
          <a:p>
            <a:pPr lvl="1"/>
            <a:r>
              <a:rPr lang="hu-HU" dirty="0" smtClean="0"/>
              <a:t>Jó ökológiai állapot elérését akadályozó igénybevétel (lefolyási kapacitás kiépítettség)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4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13760" y="1534026"/>
            <a:ext cx="2273969" cy="20313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100" b="1" dirty="0"/>
              <a:t>Felügyelet, </a:t>
            </a:r>
          </a:p>
          <a:p>
            <a:r>
              <a:rPr lang="hu-HU" sz="2100" b="1" dirty="0"/>
              <a:t>Szabályozás, </a:t>
            </a:r>
          </a:p>
          <a:p>
            <a:r>
              <a:rPr lang="hu-HU" sz="2100" b="1" dirty="0" smtClean="0"/>
              <a:t>Igazgatás</a:t>
            </a:r>
          </a:p>
          <a:p>
            <a:endParaRPr lang="hu-HU" sz="2100" b="1" dirty="0"/>
          </a:p>
          <a:p>
            <a:endParaRPr lang="hu-HU" sz="2100" b="1" dirty="0"/>
          </a:p>
          <a:p>
            <a:endParaRPr lang="hu-HU" sz="21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53213" y="1534027"/>
            <a:ext cx="2322095" cy="203132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100" b="1" dirty="0"/>
              <a:t>Infrastruktúra fenntartás, árazás,</a:t>
            </a:r>
          </a:p>
          <a:p>
            <a:r>
              <a:rPr lang="hu-HU" sz="2100" b="1" dirty="0"/>
              <a:t>kapacitás gazdálkodás</a:t>
            </a:r>
          </a:p>
          <a:p>
            <a:pPr marL="214313" indent="-214313">
              <a:buFontTx/>
              <a:buChar char="-"/>
            </a:pPr>
            <a:endParaRPr lang="hu-HU" sz="21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53214" y="3717032"/>
            <a:ext cx="2322094" cy="2031325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100" b="1" dirty="0"/>
              <a:t>Vízvédelmi </a:t>
            </a:r>
            <a:r>
              <a:rPr lang="hu-HU" sz="2100" b="1" dirty="0" smtClean="0"/>
              <a:t>zónák</a:t>
            </a:r>
            <a:endParaRPr lang="hu-HU" sz="2100" b="1" dirty="0"/>
          </a:p>
          <a:p>
            <a:endParaRPr lang="hu-HU" sz="2100" b="1" dirty="0" smtClean="0"/>
          </a:p>
          <a:p>
            <a:endParaRPr lang="hu-HU" sz="2100" b="1" dirty="0" smtClean="0"/>
          </a:p>
          <a:p>
            <a:endParaRPr lang="hu-HU" sz="2100" b="1" dirty="0" smtClean="0"/>
          </a:p>
          <a:p>
            <a:endParaRPr lang="hu-HU" sz="21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813760" y="3717032"/>
            <a:ext cx="2273969" cy="203132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100" b="1" dirty="0"/>
              <a:t>Vízkészlet- gazdálkodás</a:t>
            </a:r>
          </a:p>
          <a:p>
            <a:endParaRPr lang="hu-HU" sz="2100" b="1" dirty="0" smtClean="0"/>
          </a:p>
          <a:p>
            <a:endParaRPr lang="hu-HU" sz="2100" b="1" dirty="0"/>
          </a:p>
          <a:p>
            <a:endParaRPr lang="hu-HU" sz="2100" b="1" dirty="0"/>
          </a:p>
          <a:p>
            <a:endParaRPr lang="hu-HU" sz="2100" b="1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E2A9-59EC-4EC0-921A-AF7FA4042E99}" type="slidenum">
              <a:rPr lang="hu-HU" smtClean="0"/>
              <a:t>4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4539347" y="6352143"/>
            <a:ext cx="402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VGT tervezet 8.5-ös melléklet alapján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7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496106"/>
            <a:ext cx="8363271" cy="3860244"/>
          </a:xfrm>
        </p:spPr>
        <p:txBody>
          <a:bodyPr>
            <a:normAutofit fontScale="55000" lnSpcReduction="20000"/>
          </a:bodyPr>
          <a:lstStyle/>
          <a:p>
            <a:r>
              <a:rPr lang="hu-HU" b="1" dirty="0" smtClean="0"/>
              <a:t>Az </a:t>
            </a:r>
            <a:r>
              <a:rPr lang="hu-HU" b="1" dirty="0"/>
              <a:t>állam </a:t>
            </a:r>
            <a:r>
              <a:rPr lang="hu-HU" b="1" dirty="0" smtClean="0"/>
              <a:t>legfontosabb vízügyi szolgáltatása, </a:t>
            </a:r>
            <a:r>
              <a:rPr lang="hu-HU" b="1" dirty="0"/>
              <a:t>hogy biztosítja a készletek megőrzését és a fenntartható hozzáférést. </a:t>
            </a:r>
            <a:endParaRPr lang="hu-HU" b="1" dirty="0" smtClean="0"/>
          </a:p>
          <a:p>
            <a:pPr lvl="1"/>
            <a:r>
              <a:rPr lang="hu-HU" dirty="0" smtClean="0"/>
              <a:t>Vízhasználatok </a:t>
            </a:r>
            <a:r>
              <a:rPr lang="hu-HU" dirty="0" err="1" smtClean="0"/>
              <a:t>nyomonkövetése</a:t>
            </a:r>
            <a:endParaRPr lang="hu-HU" dirty="0" smtClean="0"/>
          </a:p>
          <a:p>
            <a:pPr lvl="1"/>
            <a:r>
              <a:rPr lang="hu-HU" dirty="0" smtClean="0"/>
              <a:t>monitoring </a:t>
            </a:r>
            <a:r>
              <a:rPr lang="hu-HU" dirty="0"/>
              <a:t>hálózat (működtetés és megújítás), </a:t>
            </a:r>
            <a:r>
              <a:rPr lang="hu-HU" dirty="0" smtClean="0"/>
              <a:t>laborok</a:t>
            </a:r>
          </a:p>
          <a:p>
            <a:pPr lvl="1"/>
            <a:r>
              <a:rPr lang="hu-HU" dirty="0" smtClean="0"/>
              <a:t>vízrajzi </a:t>
            </a:r>
            <a:r>
              <a:rPr lang="hu-HU" dirty="0"/>
              <a:t>tevékenység, </a:t>
            </a:r>
            <a:endParaRPr lang="hu-HU" dirty="0" smtClean="0"/>
          </a:p>
          <a:p>
            <a:pPr lvl="1"/>
            <a:r>
              <a:rPr lang="hu-HU" dirty="0" smtClean="0"/>
              <a:t>hatósági </a:t>
            </a:r>
            <a:r>
              <a:rPr lang="hu-HU" dirty="0"/>
              <a:t>rendelkezésre </a:t>
            </a:r>
            <a:r>
              <a:rPr lang="hu-HU" dirty="0" smtClean="0"/>
              <a:t>állás</a:t>
            </a:r>
            <a:endParaRPr lang="hu-HU" dirty="0"/>
          </a:p>
          <a:p>
            <a:r>
              <a:rPr lang="hu-HU" b="1" dirty="0" smtClean="0"/>
              <a:t>A VKJ mentesség jelentősen rontotta a vízhasználatok </a:t>
            </a:r>
            <a:r>
              <a:rPr lang="hu-HU" b="1" dirty="0" err="1" smtClean="0"/>
              <a:t>nyomonkövethetőségét</a:t>
            </a:r>
            <a:endParaRPr lang="hu-HU" b="1" dirty="0" smtClean="0"/>
          </a:p>
          <a:p>
            <a:pPr lvl="1"/>
            <a:r>
              <a:rPr lang="hu-HU" dirty="0" smtClean="0"/>
              <a:t>Szükség van a mennyiség arányos díjra</a:t>
            </a:r>
            <a:endParaRPr lang="hu-HU" b="1" dirty="0" smtClean="0"/>
          </a:p>
          <a:p>
            <a:r>
              <a:rPr lang="hu-HU" b="1" dirty="0" smtClean="0"/>
              <a:t>Átfogó javaslat részeként a VKJ (és a VTD) szolgál a </a:t>
            </a:r>
            <a:r>
              <a:rPr lang="hu-HU" b="1" dirty="0"/>
              <a:t>vízgyűjtőgazdálkodás-felügyeleti feladatainak </a:t>
            </a:r>
            <a:r>
              <a:rPr lang="hu-HU" b="1" dirty="0" smtClean="0"/>
              <a:t>forrásaként</a:t>
            </a:r>
          </a:p>
          <a:p>
            <a:pPr lvl="1"/>
            <a:r>
              <a:rPr lang="hu-HU" dirty="0" smtClean="0"/>
              <a:t>A díjak mértéke a feladathoz igazítható</a:t>
            </a:r>
          </a:p>
          <a:p>
            <a:pPr lvl="1"/>
            <a:r>
              <a:rPr lang="hu-HU" dirty="0"/>
              <a:t>A forrás rendelkezésre állásának feltétele a díjak beszedése</a:t>
            </a:r>
          </a:p>
          <a:p>
            <a:pPr lvl="1"/>
            <a:r>
              <a:rPr lang="hu-HU" dirty="0" smtClean="0"/>
              <a:t>A VGT egyeztetési platformjain keresztül az érdekelt vízhasználóknak egyeztetési lehetősége van a szükséges költségelemek köréről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38322"/>
            <a:ext cx="1914525" cy="1402835"/>
          </a:xfrm>
          <a:prstGeom prst="rect">
            <a:avLst/>
          </a:prstGeom>
        </p:spPr>
      </p:pic>
      <p:sp>
        <p:nvSpPr>
          <p:cNvPr id="6" name="Cím 3"/>
          <p:cNvSpPr txBox="1">
            <a:spLocks/>
          </p:cNvSpPr>
          <p:nvPr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dirty="0"/>
              <a:t>A felügyeleti és igazgatási funkciók megerősítése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5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04664"/>
            <a:ext cx="1660646" cy="12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2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194"/>
            <a:ext cx="6296025" cy="994172"/>
          </a:xfrm>
        </p:spPr>
        <p:txBody>
          <a:bodyPr>
            <a:normAutofit/>
          </a:bodyPr>
          <a:lstStyle/>
          <a:p>
            <a:r>
              <a:rPr lang="hu-HU" sz="2000" dirty="0" smtClean="0"/>
              <a:t>Finanszírozási stabilitás és rendszerszabályozói funkciók 1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319208"/>
            <a:ext cx="8496944" cy="4029238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A mezőgazdasági vízszolgáltatás árazása a </a:t>
            </a:r>
            <a:r>
              <a:rPr lang="hu-HU" sz="2000" b="1" dirty="0"/>
              <a:t>jelenlegi 115/2014. (IV. 3.) Korm. </a:t>
            </a:r>
            <a:r>
              <a:rPr lang="hu-HU" sz="2000" b="1" dirty="0" smtClean="0"/>
              <a:t>Rendelet módosításával</a:t>
            </a:r>
            <a:endParaRPr lang="hu-HU" sz="2000" dirty="0" smtClean="0"/>
          </a:p>
          <a:p>
            <a:pPr lvl="1"/>
            <a:r>
              <a:rPr lang="hu-HU" sz="1800" dirty="0"/>
              <a:t>6. </a:t>
            </a:r>
            <a:r>
              <a:rPr lang="hu-HU" sz="1800" dirty="0" smtClean="0"/>
              <a:t>§ (1) és (2) pontjának törlése. (Mennyiség arányos költségfelosztás)</a:t>
            </a:r>
          </a:p>
          <a:p>
            <a:pPr lvl="1"/>
            <a:r>
              <a:rPr lang="hu-HU" sz="1800" dirty="0" smtClean="0"/>
              <a:t>A közérdekű vízhasználatokra eső finanszírozási hányadot a központi költségvetésnek kell állnia</a:t>
            </a:r>
          </a:p>
          <a:p>
            <a:pPr lvl="1"/>
            <a:r>
              <a:rPr lang="hu-HU" sz="1800" dirty="0"/>
              <a:t>Nevesített állami finanszírozás, ha használói hozzájárulás is </a:t>
            </a:r>
            <a:r>
              <a:rPr lang="hu-HU" sz="1800" dirty="0" smtClean="0"/>
              <a:t>történik</a:t>
            </a:r>
          </a:p>
          <a:p>
            <a:r>
              <a:rPr lang="hu-HU" sz="2000" dirty="0"/>
              <a:t>Öntözés </a:t>
            </a:r>
            <a:r>
              <a:rPr lang="hu-HU" sz="2000" dirty="0" smtClean="0"/>
              <a:t>átmeneti támogatására a legkevésbé torzító </a:t>
            </a:r>
            <a:r>
              <a:rPr lang="hu-HU" sz="2000" dirty="0"/>
              <a:t>módszer az infrastruktúra tőke-költségének állami átvállalása </a:t>
            </a:r>
            <a:r>
              <a:rPr lang="hu-HU" sz="2000" dirty="0" smtClean="0"/>
              <a:t>lehet (ha </a:t>
            </a:r>
            <a:r>
              <a:rPr lang="hu-HU" sz="2000" dirty="0"/>
              <a:t>van rá </a:t>
            </a:r>
            <a:r>
              <a:rPr lang="hu-HU" sz="2000" dirty="0" smtClean="0"/>
              <a:t>költségvetési többlet </a:t>
            </a:r>
            <a:r>
              <a:rPr lang="hu-HU" sz="2000" dirty="0"/>
              <a:t>fedezet)</a:t>
            </a:r>
          </a:p>
          <a:p>
            <a:pPr lvl="1"/>
            <a:r>
              <a:rPr lang="hu-HU" sz="1800" dirty="0" smtClean="0"/>
              <a:t>Strukturális problémák kezelésére</a:t>
            </a:r>
          </a:p>
          <a:p>
            <a:pPr lvl="1"/>
            <a:r>
              <a:rPr lang="hu-HU" sz="1800" dirty="0" smtClean="0"/>
              <a:t>A </a:t>
            </a:r>
            <a:r>
              <a:rPr lang="hu-HU" sz="1800" dirty="0"/>
              <a:t>készlet kihasználtság egy adott szintjéig</a:t>
            </a:r>
          </a:p>
          <a:p>
            <a:pPr lvl="1"/>
            <a:r>
              <a:rPr lang="hu-HU" sz="1800" dirty="0"/>
              <a:t>Az öntözési beruházások megtérülési idejéhez kötötten</a:t>
            </a:r>
          </a:p>
          <a:p>
            <a:pPr lvl="1"/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29184"/>
            <a:ext cx="1987658" cy="1423492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6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766539"/>
            <a:ext cx="1660646" cy="1263443"/>
          </a:xfrm>
          <a:prstGeom prst="rect">
            <a:avLst/>
          </a:prstGeom>
        </p:spPr>
      </p:pic>
      <p:grpSp>
        <p:nvGrpSpPr>
          <p:cNvPr id="9" name="Csoportba foglalás 8"/>
          <p:cNvGrpSpPr/>
          <p:nvPr/>
        </p:nvGrpSpPr>
        <p:grpSpPr>
          <a:xfrm>
            <a:off x="114485" y="4509121"/>
            <a:ext cx="9029515" cy="2348880"/>
            <a:chOff x="114485" y="4509121"/>
            <a:chExt cx="9029515" cy="2348880"/>
          </a:xfrm>
        </p:grpSpPr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6631" y="4509121"/>
              <a:ext cx="5317369" cy="2348880"/>
            </a:xfrm>
            <a:prstGeom prst="rect">
              <a:avLst/>
            </a:prstGeom>
          </p:spPr>
        </p:pic>
        <p:sp>
          <p:nvSpPr>
            <p:cNvPr id="8" name="Szövegdoboz 7"/>
            <p:cNvSpPr txBox="1"/>
            <p:nvPr/>
          </p:nvSpPr>
          <p:spPr>
            <a:xfrm>
              <a:off x="114485" y="6574353"/>
              <a:ext cx="37463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200" dirty="0"/>
                <a:t>Forrás: Vízgazdálkodási évkönyv, KÖTIVIZIG, 2013.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53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-18795"/>
            <a:ext cx="6944097" cy="994172"/>
          </a:xfrm>
        </p:spPr>
        <p:txBody>
          <a:bodyPr>
            <a:normAutofit fontScale="90000"/>
          </a:bodyPr>
          <a:lstStyle/>
          <a:p>
            <a:r>
              <a:rPr lang="hu-HU" dirty="0"/>
              <a:t>Felszíni készletek </a:t>
            </a:r>
            <a:r>
              <a:rPr lang="hu-HU" dirty="0" smtClean="0"/>
              <a:t>szezonálisan </a:t>
            </a:r>
            <a:r>
              <a:rPr lang="hu-HU" dirty="0"/>
              <a:t>kiegyenlítettebb használata érdekében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2310" y="2984368"/>
            <a:ext cx="7886700" cy="3757000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A lekötés jelenleg az időszaki minimum készlet alapján történik. </a:t>
            </a:r>
          </a:p>
          <a:p>
            <a:r>
              <a:rPr lang="hu-HU" b="1" dirty="0" smtClean="0"/>
              <a:t>Javaslat: A Lekötési </a:t>
            </a:r>
            <a:r>
              <a:rPr lang="hu-HU" b="1" dirty="0"/>
              <a:t>időszak </a:t>
            </a:r>
            <a:r>
              <a:rPr lang="hu-HU" b="1" dirty="0" smtClean="0"/>
              <a:t>kettéosztása</a:t>
            </a:r>
          </a:p>
          <a:p>
            <a:pPr lvl="1"/>
            <a:r>
              <a:rPr lang="hu-HU" dirty="0" smtClean="0"/>
              <a:t>Nyári, vízhiányos </a:t>
            </a:r>
            <a:r>
              <a:rPr lang="hu-HU" dirty="0"/>
              <a:t>időszak </a:t>
            </a:r>
            <a:r>
              <a:rPr lang="hu-HU" dirty="0" smtClean="0"/>
              <a:t>elkülönítetten, </a:t>
            </a:r>
          </a:p>
          <a:p>
            <a:pPr lvl="1"/>
            <a:r>
              <a:rPr lang="hu-HU" dirty="0" smtClean="0"/>
              <a:t>Készlettel bővebben ellátott időszakban magasabb lekötési lehetőség</a:t>
            </a:r>
          </a:p>
          <a:p>
            <a:pPr lvl="1"/>
            <a:r>
              <a:rPr lang="hu-HU" b="1" dirty="0" smtClean="0"/>
              <a:t>Kedvezményes hozzáférés </a:t>
            </a:r>
            <a:r>
              <a:rPr lang="hu-HU" b="1" dirty="0"/>
              <a:t>lehetőségének kiterjesztése</a:t>
            </a:r>
            <a:r>
              <a:rPr lang="hu-HU" dirty="0"/>
              <a:t> a belvíz-védekezési időszakon </a:t>
            </a:r>
            <a:r>
              <a:rPr lang="hu-HU" dirty="0" smtClean="0"/>
              <a:t>túl is, </a:t>
            </a:r>
            <a:r>
              <a:rPr lang="hu-HU" b="1" dirty="0"/>
              <a:t>ha a szolgáltatónál többletköltséggel nem járó vízkivételre van lehetőség</a:t>
            </a:r>
            <a:r>
              <a:rPr lang="hu-HU" dirty="0"/>
              <a:t> és a tápláló vízfolyásban van szabad készlet</a:t>
            </a:r>
          </a:p>
          <a:p>
            <a:r>
              <a:rPr lang="hu-HU" b="1" dirty="0" smtClean="0"/>
              <a:t>Lekötési </a:t>
            </a:r>
            <a:r>
              <a:rPr lang="hu-HU" b="1" dirty="0"/>
              <a:t>jogosultság forgalmazhatósága egy vízpótló </a:t>
            </a:r>
            <a:r>
              <a:rPr lang="hu-HU" b="1" dirty="0" smtClean="0"/>
              <a:t>rendszeren és egy lekötési időszakon belül</a:t>
            </a:r>
            <a:r>
              <a:rPr lang="hu-HU" dirty="0" smtClean="0"/>
              <a:t>, a már lekötéssel </a:t>
            </a:r>
            <a:r>
              <a:rPr lang="hu-HU" dirty="0"/>
              <a:t>rendelkezők </a:t>
            </a:r>
            <a:r>
              <a:rPr lang="hu-HU" dirty="0" smtClean="0"/>
              <a:t>között (hatósági jóváírással)</a:t>
            </a:r>
          </a:p>
          <a:p>
            <a:pPr lvl="1"/>
            <a:r>
              <a:rPr lang="hu-HU" dirty="0" smtClean="0"/>
              <a:t>Koordinálható a Digitális </a:t>
            </a:r>
            <a:r>
              <a:rPr lang="hu-HU" dirty="0" err="1" smtClean="0"/>
              <a:t>Vízikönyv</a:t>
            </a:r>
            <a:r>
              <a:rPr lang="hu-HU" dirty="0" smtClean="0"/>
              <a:t> és a VIZEK KÖFOP javaslattal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07369"/>
            <a:ext cx="1924049" cy="14444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32981"/>
            <a:ext cx="1745521" cy="1247947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7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881605"/>
            <a:ext cx="1660646" cy="12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-43608"/>
            <a:ext cx="6480720" cy="99417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Vízelvezetés és vízmegőrzés érdekeltségének kiegyensúlyozása 1.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3103849"/>
            <a:ext cx="8640960" cy="3578628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 transzport folyamatra fókuszáló javaslat</a:t>
            </a:r>
          </a:p>
          <a:p>
            <a:r>
              <a:rPr lang="hu-HU" b="1" dirty="0" smtClean="0"/>
              <a:t>Diffúz terhelés felelősségének egyértelműsítése </a:t>
            </a:r>
          </a:p>
          <a:p>
            <a:pPr lvl="1"/>
            <a:r>
              <a:rPr lang="hu-HU" dirty="0" smtClean="0"/>
              <a:t>Vízterhelési díj meg nem gátolt diffúz terhelés esetén</a:t>
            </a:r>
          </a:p>
          <a:p>
            <a:pPr lvl="1"/>
            <a:r>
              <a:rPr lang="hu-HU" dirty="0" smtClean="0"/>
              <a:t>Terület nagysága, terhelés nagysága a gazdálkodási napló alapján</a:t>
            </a:r>
          </a:p>
          <a:p>
            <a:pPr lvl="1"/>
            <a:r>
              <a:rPr lang="hu-HU" dirty="0" smtClean="0"/>
              <a:t>Mentesség lehetősége ökológiai fókuszterületek és a vizek mentén vízvédelmi zónák megfelelő kialakítása esetén</a:t>
            </a:r>
          </a:p>
          <a:p>
            <a:pPr lvl="1"/>
            <a:r>
              <a:rPr lang="hu-HU" dirty="0" smtClean="0"/>
              <a:t>Vízvédelmi célú területlehatárolás hatósági költségeinek elengedése </a:t>
            </a:r>
          </a:p>
          <a:p>
            <a:pPr lvl="1"/>
            <a:r>
              <a:rPr lang="hu-HU" dirty="0" smtClean="0"/>
              <a:t>Érdekeltség a differenciált területhasználat kialakítását segítő támogatások iránt</a:t>
            </a:r>
          </a:p>
          <a:p>
            <a:r>
              <a:rPr lang="hu-HU" dirty="0" smtClean="0"/>
              <a:t>A </a:t>
            </a:r>
            <a:r>
              <a:rPr lang="hu-HU" dirty="0"/>
              <a:t>Vidékfejlesztési </a:t>
            </a:r>
            <a:r>
              <a:rPr lang="hu-HU" dirty="0" smtClean="0"/>
              <a:t>programok pályázataiba </a:t>
            </a:r>
            <a:r>
              <a:rPr lang="hu-HU" dirty="0"/>
              <a:t>a vízvédelemre fókuszáló feltétel-rendszer </a:t>
            </a:r>
            <a:r>
              <a:rPr lang="hu-HU" dirty="0" smtClean="0"/>
              <a:t>beépítése</a:t>
            </a:r>
          </a:p>
          <a:p>
            <a:endParaRPr lang="hu-HU" dirty="0"/>
          </a:p>
          <a:p>
            <a:endParaRPr lang="hu-HU" b="1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96429"/>
            <a:ext cx="2066925" cy="152587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303124"/>
            <a:ext cx="1924049" cy="144448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1659367"/>
            <a:ext cx="1745521" cy="1247947"/>
          </a:xfrm>
          <a:prstGeom prst="rect">
            <a:avLst/>
          </a:prstGeo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8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1019897"/>
            <a:ext cx="1660646" cy="12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9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194"/>
            <a:ext cx="6296025" cy="994172"/>
          </a:xfrm>
        </p:spPr>
        <p:txBody>
          <a:bodyPr>
            <a:normAutofit/>
          </a:bodyPr>
          <a:lstStyle/>
          <a:p>
            <a:r>
              <a:rPr lang="hu-HU" sz="2000" dirty="0"/>
              <a:t>Vízelvezetés és vízmegőrzés érdekeltségének kiegyensúlyozása </a:t>
            </a:r>
            <a:r>
              <a:rPr lang="hu-HU" sz="2000" dirty="0" smtClean="0"/>
              <a:t>2.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496106"/>
            <a:ext cx="8496944" cy="4029238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A közérdek és a közérdek kiszolgálásához szükséges </a:t>
            </a:r>
            <a:r>
              <a:rPr lang="hu-HU" sz="2000" b="1" dirty="0" err="1" smtClean="0"/>
              <a:t>vízgzadálkodási</a:t>
            </a:r>
            <a:r>
              <a:rPr lang="hu-HU" sz="2000" b="1" dirty="0" smtClean="0"/>
              <a:t> infrastruktúra kapacitások funkció szemléletű meghatározása</a:t>
            </a:r>
            <a:endParaRPr lang="hu-HU" sz="2000" dirty="0" smtClean="0"/>
          </a:p>
          <a:p>
            <a:pPr lvl="1"/>
            <a:r>
              <a:rPr lang="hu-HU" sz="1800" b="1" dirty="0" smtClean="0"/>
              <a:t>Vízelvezetés </a:t>
            </a:r>
            <a:r>
              <a:rPr lang="hu-HU" sz="1800" b="1" dirty="0"/>
              <a:t>esetén:</a:t>
            </a:r>
            <a:r>
              <a:rPr lang="hu-HU" sz="1800" dirty="0"/>
              <a:t> a belterületek vízkárokkal (belvíz, aszály) szembeni biztonságához szükséges </a:t>
            </a:r>
            <a:r>
              <a:rPr lang="hu-HU" sz="1800" dirty="0" smtClean="0"/>
              <a:t>kapacitások </a:t>
            </a:r>
            <a:r>
              <a:rPr lang="hu-HU" sz="1800" dirty="0"/>
              <a:t>működtetése (belterület önkormányzat, külterület vízügyi igazgatóság), állami tulajdonú külterületi, pl. vonalas létesítményekhez kapcsolódó vízelvezetés </a:t>
            </a:r>
            <a:r>
              <a:rPr lang="hu-HU" sz="1800" dirty="0" smtClean="0"/>
              <a:t>befogadása</a:t>
            </a:r>
          </a:p>
          <a:p>
            <a:r>
              <a:rPr lang="hu-HU" sz="1800" b="1" dirty="0"/>
              <a:t>A közérdeken felül</a:t>
            </a:r>
            <a:r>
              <a:rPr lang="hu-HU" sz="1800" dirty="0"/>
              <a:t>:  A többlet kapacitások hasznosítása és a többlet igények kielégítése - </a:t>
            </a:r>
            <a:r>
              <a:rPr lang="hu-HU" sz="1800" b="1" dirty="0"/>
              <a:t>Árképzés a használat arányában.</a:t>
            </a:r>
          </a:p>
          <a:p>
            <a:r>
              <a:rPr lang="hu-HU" sz="1800" dirty="0"/>
              <a:t>Nevesített állami finanszírozás, ha használói hozzájárulás is történik</a:t>
            </a:r>
          </a:p>
          <a:p>
            <a:r>
              <a:rPr lang="hu-HU" sz="1800" dirty="0"/>
              <a:t>Állami vonalas létesítmények fenntartói </a:t>
            </a:r>
            <a:r>
              <a:rPr lang="hu-HU" sz="1800" dirty="0" smtClean="0"/>
              <a:t>hozzájárulása</a:t>
            </a:r>
            <a:endParaRPr lang="hu-HU" sz="1800" dirty="0"/>
          </a:p>
          <a:p>
            <a:r>
              <a:rPr lang="hu-HU" sz="1800" dirty="0" smtClean="0"/>
              <a:t>Önkormányzatok területéről elevezetett vízmennyiség, akkor minősüljön közérdeknek, ha megtörtént </a:t>
            </a:r>
            <a:r>
              <a:rPr lang="hu-HU" sz="1800" dirty="0"/>
              <a:t>a belterületi vízjárta területek </a:t>
            </a:r>
            <a:r>
              <a:rPr lang="hu-HU" sz="1800" dirty="0" smtClean="0"/>
              <a:t>kijelölése </a:t>
            </a:r>
            <a:endParaRPr lang="hu-HU" sz="1800" dirty="0"/>
          </a:p>
          <a:p>
            <a:pPr lvl="1"/>
            <a:endParaRPr lang="hu-HU" sz="1800" dirty="0" smtClean="0"/>
          </a:p>
          <a:p>
            <a:endParaRPr lang="hu-HU" sz="22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29184"/>
            <a:ext cx="1987658" cy="1423492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9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766539"/>
            <a:ext cx="1660646" cy="12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956</Words>
  <Application>Microsoft Office PowerPoint</Application>
  <PresentationFormat>Diavetítés a képernyőre (4:3 oldalarány)</PresentationFormat>
  <Paragraphs>134</Paragraphs>
  <Slides>16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„Vízárpolitika  a  költségmegtérülés érvényesítésére és egyéb gazdasági ösztönzők a Víz Keretirányelv céljainak elérése érdekében,  Gazdaság-szabályozási Koncepció”   ORSZÁGOS Fórum   „Területi vízgazdálkodás, mezőgazdasági vízszolgáltatás  Gazdaság-szabályozási  javaslatok  Ungvári Gábor – REKK  2015. június 18.</vt:lpstr>
      <vt:lpstr>Az előadás témái</vt:lpstr>
      <vt:lpstr>A területi vízgazdálkodás és a mezőgazdaság szempontjából releváns VKI elemek</vt:lpstr>
      <vt:lpstr>PowerPoint bemutató</vt:lpstr>
      <vt:lpstr>PowerPoint bemutató</vt:lpstr>
      <vt:lpstr>Finanszírozási stabilitás és rendszerszabályozói funkciók 1</vt:lpstr>
      <vt:lpstr>Felszíni készletek szezonálisan kiegyenlítettebb használata érdekében</vt:lpstr>
      <vt:lpstr>Vízelvezetés és vízmegőrzés érdekeltségének kiegyensúlyozása 1.</vt:lpstr>
      <vt:lpstr>Vízelvezetés és vízmegőrzés érdekeltségének kiegyensúlyozása 2.</vt:lpstr>
      <vt:lpstr>Vízelvezetés és vízmegőrzés érdekeltségének kiegyensúlyozása 3.</vt:lpstr>
      <vt:lpstr>Kereslet definiálása területi vízvédelmi szolgáltatásokért</vt:lpstr>
      <vt:lpstr>Egymást erősítő intézkedések</vt:lpstr>
      <vt:lpstr>A közGazdasági szabályozó-eszközök alkalmazása nem öncélú</vt:lpstr>
      <vt:lpstr>ütemezés</vt:lpstr>
      <vt:lpstr>KÖSZÖNjük  A FIGYELMET!  </vt:lpstr>
      <vt:lpstr>A vízhiányos elosztási helyzetek nem vis-maior jelenségek 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Jutka</cp:lastModifiedBy>
  <cp:revision>158</cp:revision>
  <dcterms:created xsi:type="dcterms:W3CDTF">2014-03-03T11:13:53Z</dcterms:created>
  <dcterms:modified xsi:type="dcterms:W3CDTF">2015-06-18T02:56:44Z</dcterms:modified>
</cp:coreProperties>
</file>